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9"/>
  </p:notesMasterIdLst>
  <p:sldIdLst>
    <p:sldId id="256" r:id="rId2"/>
    <p:sldId id="258" r:id="rId3"/>
    <p:sldId id="260" r:id="rId4"/>
    <p:sldId id="291" r:id="rId5"/>
    <p:sldId id="292" r:id="rId6"/>
    <p:sldId id="301" r:id="rId7"/>
    <p:sldId id="302" r:id="rId8"/>
    <p:sldId id="303" r:id="rId9"/>
    <p:sldId id="293" r:id="rId10"/>
    <p:sldId id="294" r:id="rId11"/>
    <p:sldId id="295" r:id="rId12"/>
    <p:sldId id="296" r:id="rId13"/>
    <p:sldId id="299" r:id="rId14"/>
    <p:sldId id="304" r:id="rId15"/>
    <p:sldId id="298" r:id="rId16"/>
    <p:sldId id="300" r:id="rId17"/>
    <p:sldId id="259" r:id="rId18"/>
  </p:sldIdLst>
  <p:sldSz cx="9144000" cy="5143500" type="screen16x9"/>
  <p:notesSz cx="6858000" cy="9144000"/>
  <p:embeddedFontLst>
    <p:embeddedFont>
      <p:font typeface="Dela Gothic One" panose="020B0604020202020204" charset="-128"/>
      <p:regular r:id="rId20"/>
    </p:embeddedFont>
    <p:embeddedFont>
      <p:font typeface="Anaheim" panose="020B0604020202020204" charset="0"/>
      <p:regular r:id="rId21"/>
      <p:bold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Public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2510FC7-128B-4C1C-A765-3E3439E97862}">
  <a:tblStyle styleId="{F2510FC7-128B-4C1C-A765-3E3439E978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09222C97-CF6B-5ECE-E0AB-3A04690F5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3C7A3E3B-397A-7657-06DC-BC86D2385F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923E170A-85B0-5043-9761-BC5ED351D8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385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6A74D841-F54A-14AD-C71D-03A92A40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704587F8-59EF-A020-0648-57D4892FF7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C517F39E-F42A-EAB2-A782-F98F8EBF103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155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D9754DA3-7291-D2D5-4439-3B7BF2C47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D6354363-727F-C6B5-573D-AE6A19EFFE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99FB9186-1E07-B67F-24C8-16CBEE234D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759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8CEC02BD-7218-4F9C-0C47-9F94C3E0A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13691672-AED2-0CBB-EC18-7FF42CECD9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06E72E91-4BC9-E0F0-F00D-E082D3E390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2090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45FCEE35-976F-420D-3866-97FF5C78F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442AD973-0DEB-6755-AAAE-D1B8D585C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E94394C4-C255-F398-B303-55A1B33CDE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422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5D6E342A-219D-486E-9E55-E0DA5B9EF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C79452ED-773F-9103-E207-911B10557C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9B34C52C-FEEE-5720-F7CB-F7B01DFEA2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323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036FB2D7-D520-2E42-FB9E-CB90A6B39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4BFEE806-0008-ADCD-C3E3-9402B27E42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DE70FA3E-32E6-E214-31B4-C886CEA4EF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72976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9b16c9558_2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9b16c9558_2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595959"/>
                </a:solidFill>
                <a:latin typeface="Anaheim"/>
                <a:ea typeface="Anaheim"/>
                <a:cs typeface="Anaheim"/>
                <a:sym typeface="Anaheim"/>
              </a:rPr>
              <a:t>Note: you can add between 3 and 6 sections, the structure can vary. The numbers have to be kept </a:t>
            </a: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BBDF2F9B-90D5-57C2-6A3E-C3F9F4AC5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5D575455-E6F6-8AE4-C822-03829FE5DA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B5C84269-FD67-65BA-5E91-7C844FB503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572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F713271E-A9CC-64EB-5A4F-EB8483E16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659D58BA-B88B-BA74-02D0-3A5A305373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C9585B94-F9F2-9A83-B060-2B00498FFB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6640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43C9F8B7-BEA2-A9BA-16EB-44CF4466C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22421AF0-5333-6A1B-C95A-8768D7EDE4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7F2B340E-F455-A0AF-D804-73234658C1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675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8BDCDF57-C886-3541-F1C2-AC85E9C8E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62844397-CE85-2039-5825-1033FD1C48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04E6F1B4-C171-C29E-A456-45D8B0E93D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033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C3716202-51C7-EFDC-5C0F-F898EE97B5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CB0F32B8-C919-E514-CEC0-210D02401C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EABC6C1A-1D72-A2F5-0615-68A9D2E3E5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316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>
          <a:extLst>
            <a:ext uri="{FF2B5EF4-FFF2-40B4-BE49-F238E27FC236}">
              <a16:creationId xmlns:a16="http://schemas.microsoft.com/office/drawing/2014/main" id="{DBD817C0-4F6B-06B4-17EF-D95F1A3E3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9b16c9558_2_31:notes">
            <a:extLst>
              <a:ext uri="{FF2B5EF4-FFF2-40B4-BE49-F238E27FC236}">
                <a16:creationId xmlns:a16="http://schemas.microsoft.com/office/drawing/2014/main" id="{22C7DEB4-9051-8C80-60AF-3EB8371F2A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9b16c9558_2_31:notes">
            <a:extLst>
              <a:ext uri="{FF2B5EF4-FFF2-40B4-BE49-F238E27FC236}">
                <a16:creationId xmlns:a16="http://schemas.microsoft.com/office/drawing/2014/main" id="{488F1425-349D-AB39-612E-0EBDA12775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090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3" name="Google Shape;13;p2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5" name="Google Shape;15;p2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400850" y="1525267"/>
            <a:ext cx="6342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307600" y="2990033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9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234" name="Google Shape;234;p19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19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6" name="Google Shape;236;p19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7" name="Google Shape;237;p19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8" name="Google Shape;238;p19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39" name="Google Shape;239;p19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240" name="Google Shape;2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19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0"/>
          <p:cNvGrpSpPr/>
          <p:nvPr/>
        </p:nvGrpSpPr>
        <p:grpSpPr>
          <a:xfrm rot="10800000">
            <a:off x="0" y="0"/>
            <a:ext cx="9144003" cy="5143499"/>
            <a:chOff x="0" y="0"/>
            <a:chExt cx="9144003" cy="5143499"/>
          </a:xfrm>
        </p:grpSpPr>
        <p:pic>
          <p:nvPicPr>
            <p:cNvPr id="244" name="Google Shape;244;p20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p20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 rot="10800000"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20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47" name="Google Shape;247;p20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48" name="Google Shape;248;p20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49" name="Google Shape;249;p20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250" name="Google Shape;25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0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22" name="Google Shape;22;p3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3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" name="Google Shape;24;p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5" name="Google Shape;25;p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27" name="Google Shape;27;p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1014454" y="2128625"/>
            <a:ext cx="6211200" cy="13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1265538" y="1170038"/>
            <a:ext cx="13071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1014438" y="3581663"/>
            <a:ext cx="47673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1" name="Google Shape;3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5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47" name="Google Shape;47;p5"/>
            <p:cNvPicPr preferRelativeResize="0"/>
            <p:nvPr/>
          </p:nvPicPr>
          <p:blipFill rotWithShape="1">
            <a:blip r:embed="rId2">
              <a:alphaModFix amt="8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5"/>
            <p:cNvPicPr preferRelativeResize="0"/>
            <p:nvPr/>
          </p:nvPicPr>
          <p:blipFill rotWithShape="1">
            <a:blip r:embed="rId3">
              <a:alphaModFix amt="8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5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50" name="Google Shape;50;p5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51" name="Google Shape;51;p5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52" name="Google Shape;52;p5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958775" y="3241583"/>
            <a:ext cx="18339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2"/>
          </p:nvPr>
        </p:nvSpPr>
        <p:spPr>
          <a:xfrm>
            <a:off x="6347425" y="2174785"/>
            <a:ext cx="18378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ctrTitle"/>
          </p:nvPr>
        </p:nvSpPr>
        <p:spPr>
          <a:xfrm>
            <a:off x="958775" y="2723859"/>
            <a:ext cx="1833900" cy="49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ctrTitle" idx="3"/>
          </p:nvPr>
        </p:nvSpPr>
        <p:spPr>
          <a:xfrm>
            <a:off x="6347425" y="1657059"/>
            <a:ext cx="1837800" cy="49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Dela Gothic One"/>
              <a:buNone/>
              <a:defRPr sz="1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ctrTitle" idx="4"/>
          </p:nvPr>
        </p:nvSpPr>
        <p:spPr>
          <a:xfrm>
            <a:off x="723600" y="528928"/>
            <a:ext cx="769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pic>
        <p:nvPicPr>
          <p:cNvPr id="58" name="Google Shape;58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5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7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73" name="Google Shape;73;p7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4" name="Google Shape;74;p7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Google Shape;75;p7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76" name="Google Shape;76;p7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77" name="Google Shape;77;p7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78" name="Google Shape;78;p7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910800" y="998350"/>
            <a:ext cx="385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subTitle" idx="1"/>
          </p:nvPr>
        </p:nvSpPr>
        <p:spPr>
          <a:xfrm>
            <a:off x="910800" y="1636950"/>
            <a:ext cx="3858600" cy="19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pic>
        <p:nvPicPr>
          <p:cNvPr id="81" name="Google Shape;81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7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8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85" name="Google Shape;85;p8"/>
            <p:cNvPicPr preferRelativeResize="0"/>
            <p:nvPr/>
          </p:nvPicPr>
          <p:blipFill rotWithShape="1">
            <a:blip r:embed="rId2">
              <a:alphaModFix amt="8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8"/>
            <p:cNvPicPr preferRelativeResize="0"/>
            <p:nvPr/>
          </p:nvPicPr>
          <p:blipFill rotWithShape="1">
            <a:blip r:embed="rId3">
              <a:alphaModFix amt="8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88" name="Google Shape;88;p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89" name="Google Shape;89;p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90" name="Google Shape;90;p8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980225" y="1222822"/>
            <a:ext cx="6304800" cy="17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92" name="Google Shape;92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8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9"/>
          <p:cNvPicPr preferRelativeResize="0"/>
          <p:nvPr/>
        </p:nvPicPr>
        <p:blipFill rotWithShape="1">
          <a:blip r:embed="rId2">
            <a:alphaModFix amt="80000"/>
          </a:blip>
          <a:srcRect t="487" b="9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9"/>
          <p:cNvPicPr preferRelativeResize="0"/>
          <p:nvPr/>
        </p:nvPicPr>
        <p:blipFill rotWithShape="1">
          <a:blip r:embed="rId3">
            <a:alphaModFix/>
          </a:blip>
          <a:srcRect l="5736" t="10012" r="5736" b="10012"/>
          <a:stretch/>
        </p:blipFill>
        <p:spPr>
          <a:xfrm>
            <a:off x="176400" y="204600"/>
            <a:ext cx="8791199" cy="473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787" y="539700"/>
            <a:ext cx="197075" cy="197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8" name="Google Shape;9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6137" y="539700"/>
            <a:ext cx="197075" cy="197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99" name="Google Shape;9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787" y="4406725"/>
            <a:ext cx="197075" cy="197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0" name="Google Shape;10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6137" y="4406725"/>
            <a:ext cx="197075" cy="197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1172025" y="1343622"/>
            <a:ext cx="55149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1172025" y="1956000"/>
            <a:ext cx="5514900" cy="11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3" name="Google Shape;10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9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1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110" name="Google Shape;110;p11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1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11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13" name="Google Shape;113;p11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14" name="Google Shape;114;p11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15" name="Google Shape;115;p11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116" name="Google Shape;116;p11"/>
          <p:cNvSpPr txBox="1">
            <a:spLocks noGrp="1"/>
          </p:cNvSpPr>
          <p:nvPr>
            <p:ph type="title" hasCustomPrompt="1"/>
          </p:nvPr>
        </p:nvSpPr>
        <p:spPr>
          <a:xfrm>
            <a:off x="934650" y="1284225"/>
            <a:ext cx="55392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7" name="Google Shape;117;p11"/>
          <p:cNvSpPr txBox="1">
            <a:spLocks noGrp="1"/>
          </p:cNvSpPr>
          <p:nvPr>
            <p:ph type="subTitle" idx="1"/>
          </p:nvPr>
        </p:nvSpPr>
        <p:spPr>
          <a:xfrm>
            <a:off x="934650" y="2681175"/>
            <a:ext cx="55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18" name="Google Shape;118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1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3"/>
          <p:cNvGrpSpPr/>
          <p:nvPr/>
        </p:nvGrpSpPr>
        <p:grpSpPr>
          <a:xfrm>
            <a:off x="0" y="0"/>
            <a:ext cx="9144003" cy="5143499"/>
            <a:chOff x="0" y="0"/>
            <a:chExt cx="9144003" cy="5143499"/>
          </a:xfrm>
        </p:grpSpPr>
        <p:pic>
          <p:nvPicPr>
            <p:cNvPr id="123" name="Google Shape;123;p13"/>
            <p:cNvPicPr preferRelativeResize="0"/>
            <p:nvPr/>
          </p:nvPicPr>
          <p:blipFill rotWithShape="1">
            <a:blip r:embed="rId2">
              <a:alphaModFix amt="50000"/>
            </a:blip>
            <a:srcRect t="487" b="9"/>
            <a:stretch/>
          </p:blipFill>
          <p:spPr>
            <a:xfrm>
              <a:off x="0" y="0"/>
              <a:ext cx="9144003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3"/>
            <p:cNvPicPr preferRelativeResize="0"/>
            <p:nvPr/>
          </p:nvPicPr>
          <p:blipFill rotWithShape="1">
            <a:blip r:embed="rId3">
              <a:alphaModFix amt="50000"/>
            </a:blip>
            <a:srcRect l="5736" t="10012" r="5736" b="10012"/>
            <a:stretch/>
          </p:blipFill>
          <p:spPr>
            <a:xfrm>
              <a:off x="176400" y="204600"/>
              <a:ext cx="8791199" cy="4734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26" name="Google Shape;126;p1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539700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27" name="Google Shape;127;p1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60078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28" name="Google Shape;128;p13"/>
            <p:cNvPicPr preferRelativeResize="0"/>
            <p:nvPr/>
          </p:nvPicPr>
          <p:blipFill>
            <a:blip r:embed="rId4">
              <a:alphaModFix amt="50000"/>
            </a:blip>
            <a:stretch>
              <a:fillRect/>
            </a:stretch>
          </p:blipFill>
          <p:spPr>
            <a:xfrm>
              <a:off x="8346137" y="4406725"/>
              <a:ext cx="197075" cy="1970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129" name="Google Shape;129;p13"/>
          <p:cNvSpPr txBox="1">
            <a:spLocks noGrp="1"/>
          </p:cNvSpPr>
          <p:nvPr>
            <p:ph type="ctrTitle"/>
          </p:nvPr>
        </p:nvSpPr>
        <p:spPr>
          <a:xfrm>
            <a:off x="2042212" y="1648099"/>
            <a:ext cx="2255700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2042212" y="2134012"/>
            <a:ext cx="22587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2" hasCustomPrompt="1"/>
          </p:nvPr>
        </p:nvSpPr>
        <p:spPr>
          <a:xfrm>
            <a:off x="1059838" y="1724310"/>
            <a:ext cx="770700" cy="3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ctrTitle" idx="3"/>
          </p:nvPr>
        </p:nvSpPr>
        <p:spPr>
          <a:xfrm>
            <a:off x="5747612" y="1648100"/>
            <a:ext cx="2395800" cy="4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4"/>
          </p:nvPr>
        </p:nvSpPr>
        <p:spPr>
          <a:xfrm>
            <a:off x="5747612" y="2133224"/>
            <a:ext cx="2391900" cy="6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5" hasCustomPrompt="1"/>
          </p:nvPr>
        </p:nvSpPr>
        <p:spPr>
          <a:xfrm>
            <a:off x="4766588" y="1724310"/>
            <a:ext cx="768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ctrTitle" idx="6"/>
          </p:nvPr>
        </p:nvSpPr>
        <p:spPr>
          <a:xfrm>
            <a:off x="2042212" y="3059425"/>
            <a:ext cx="22557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7"/>
          </p:nvPr>
        </p:nvSpPr>
        <p:spPr>
          <a:xfrm>
            <a:off x="2042212" y="3531454"/>
            <a:ext cx="2258700" cy="5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8" hasCustomPrompt="1"/>
          </p:nvPr>
        </p:nvSpPr>
        <p:spPr>
          <a:xfrm>
            <a:off x="1061188" y="3221925"/>
            <a:ext cx="768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ctrTitle" idx="9"/>
          </p:nvPr>
        </p:nvSpPr>
        <p:spPr>
          <a:xfrm>
            <a:off x="5747612" y="3059425"/>
            <a:ext cx="2395800" cy="4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3"/>
          </p:nvPr>
        </p:nvSpPr>
        <p:spPr>
          <a:xfrm>
            <a:off x="5747612" y="3530441"/>
            <a:ext cx="2391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14" hasCustomPrompt="1"/>
          </p:nvPr>
        </p:nvSpPr>
        <p:spPr>
          <a:xfrm>
            <a:off x="4766588" y="3220627"/>
            <a:ext cx="768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 idx="15"/>
          </p:nvPr>
        </p:nvSpPr>
        <p:spPr>
          <a:xfrm>
            <a:off x="723600" y="528928"/>
            <a:ext cx="769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Dela Gothic One"/>
              <a:buNone/>
              <a:defRPr sz="1800">
                <a:solidFill>
                  <a:srgbClr val="D9D9D9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pic>
        <p:nvPicPr>
          <p:cNvPr id="142" name="Google Shape;14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4425" y="-58475"/>
            <a:ext cx="3172352" cy="68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3"/>
          <p:cNvPicPr preferRelativeResize="0"/>
          <p:nvPr/>
        </p:nvPicPr>
        <p:blipFill rotWithShape="1">
          <a:blip r:embed="rId6">
            <a:alphaModFix/>
          </a:blip>
          <a:srcRect l="14827" t="26315" r="14834" b="26311"/>
          <a:stretch/>
        </p:blipFill>
        <p:spPr>
          <a:xfrm>
            <a:off x="497775" y="4603800"/>
            <a:ext cx="3574451" cy="5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ela Gothic One"/>
              <a:buNone/>
              <a:defRPr sz="24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●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■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●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■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●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Char char="○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ublic Sans"/>
              <a:buChar char="■"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5" r:id="rId10"/>
    <p:sldLayoutId id="2147483666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 txBox="1">
            <a:spLocks noGrp="1"/>
          </p:cNvSpPr>
          <p:nvPr>
            <p:ph type="ctrTitle"/>
          </p:nvPr>
        </p:nvSpPr>
        <p:spPr>
          <a:xfrm>
            <a:off x="1400850" y="1091850"/>
            <a:ext cx="6342300" cy="147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EOC AND MFC</a:t>
            </a:r>
            <a:endParaRPr dirty="0"/>
          </a:p>
        </p:txBody>
      </p:sp>
      <p:sp>
        <p:nvSpPr>
          <p:cNvPr id="269" name="Google Shape;269;p26"/>
          <p:cNvSpPr txBox="1">
            <a:spLocks noGrp="1"/>
          </p:cNvSpPr>
          <p:nvPr>
            <p:ph type="subTitle" idx="1"/>
          </p:nvPr>
        </p:nvSpPr>
        <p:spPr>
          <a:xfrm>
            <a:off x="973873" y="2729837"/>
            <a:ext cx="7196254" cy="1061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/>
              <a:t>Real Time Object Detection and Person Tracking using Kalman Filtering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1A4625C0-9A9C-DA48-5490-C71FDEE96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F45536BB-432C-D662-2CD2-3A1BFFB2D5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ALGORITHM</a:t>
            </a:r>
            <a:br>
              <a:rPr lang="en-IN" dirty="0"/>
            </a:b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94F6EA92-EAD5-BD16-C18B-406986182F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Step 1: Load &amp; Prepare Model</a:t>
            </a:r>
          </a:p>
          <a:p>
            <a:pPr marL="482600" indent="-342900">
              <a:buAutoNum type="arabicPeriod"/>
            </a:pPr>
            <a:r>
              <a:rPr lang="en-US" dirty="0"/>
              <a:t>Check if a trained model (best.pt) exists.</a:t>
            </a:r>
          </a:p>
          <a:p>
            <a:pPr marL="139700" indent="0">
              <a:buNone/>
            </a:pPr>
            <a:r>
              <a:rPr lang="en-US" dirty="0"/>
              <a:t>• If available, load the model for detection.</a:t>
            </a:r>
          </a:p>
          <a:p>
            <a:pPr marL="139700" indent="0">
              <a:buNone/>
            </a:pPr>
            <a:r>
              <a:rPr lang="en-US" dirty="0"/>
              <a:t>• If not, train the YOLOV8 model using the labeled dataset.</a:t>
            </a:r>
          </a:p>
          <a:p>
            <a:pPr marL="482600" indent="-342900">
              <a:buAutoNum type="arabicPeriod" startAt="2"/>
            </a:pPr>
            <a:r>
              <a:rPr lang="en-US" dirty="0"/>
              <a:t>Initialize the Kalman Filter for tracking object movement.</a:t>
            </a:r>
          </a:p>
          <a:p>
            <a:pPr marL="139700" indent="0">
              <a:buNone/>
            </a:pPr>
            <a:r>
              <a:rPr lang="en-US" b="1" dirty="0"/>
              <a:t>Step 2: Process Video Frames</a:t>
            </a:r>
          </a:p>
          <a:p>
            <a:pPr marL="482600" indent="-342900">
              <a:buAutoNum type="arabicPeriod"/>
            </a:pPr>
            <a:r>
              <a:rPr lang="en-US" dirty="0"/>
              <a:t>Open the input video file.</a:t>
            </a:r>
          </a:p>
          <a:p>
            <a:pPr marL="482600" indent="-342900">
              <a:buAutoNum type="arabicPeriod"/>
            </a:pPr>
            <a:r>
              <a:rPr lang="en-US" dirty="0"/>
              <a:t>Read each frame one by one. </a:t>
            </a:r>
          </a:p>
          <a:p>
            <a:pPr marL="139700" indent="0">
              <a:buNone/>
            </a:pPr>
            <a:r>
              <a:rPr lang="en-US" b="1" dirty="0"/>
              <a:t>Step 3: Detect Objects</a:t>
            </a:r>
          </a:p>
          <a:p>
            <a:pPr marL="482600" indent="-342900">
              <a:buAutoNum type="arabicPeriod"/>
            </a:pPr>
            <a:r>
              <a:rPr lang="en-US" dirty="0"/>
              <a:t>Use the YOLOV8 model to detect objects in the frame.</a:t>
            </a:r>
          </a:p>
          <a:p>
            <a:pPr marL="482600" indent="-342900">
              <a:buAutoNum type="arabicPeriod"/>
            </a:pPr>
            <a:r>
              <a:rPr lang="en-US" dirty="0"/>
              <a:t>Extract bounding box coordinates, confidence scores, and class labels.</a:t>
            </a:r>
          </a:p>
          <a:p>
            <a:pPr marL="482600" indent="-342900">
              <a:buAutoNum type="arabicPeriod"/>
            </a:pPr>
            <a:r>
              <a:rPr lang="en-US" dirty="0"/>
              <a:t>Filter detections to focus on military objects like soldiers, tanks, and weapons.</a:t>
            </a:r>
          </a:p>
        </p:txBody>
      </p:sp>
    </p:spTree>
    <p:extLst>
      <p:ext uri="{BB962C8B-B14F-4D97-AF65-F5344CB8AC3E}">
        <p14:creationId xmlns:p14="http://schemas.microsoft.com/office/powerpoint/2010/main" val="3385617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A69598B3-AEEE-CDE5-7B10-018C4232F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796E7DD6-4C89-49C6-766A-78978FBEB8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ALGORITHM</a:t>
            </a:r>
            <a:br>
              <a:rPr lang="en-IN" dirty="0"/>
            </a:b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1A30A139-F3B1-D784-500D-C24DF6341F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Step 4: Track Objects with Kalman Filter</a:t>
            </a:r>
          </a:p>
          <a:p>
            <a:pPr marL="482600" indent="-342900">
              <a:buAutoNum type="arabicPeriod"/>
            </a:pPr>
            <a:r>
              <a:rPr lang="en-US" dirty="0"/>
              <a:t>Assign unique IDs to detected objects.</a:t>
            </a:r>
          </a:p>
          <a:p>
            <a:pPr marL="482600" indent="-342900">
              <a:buAutoNum type="arabicPeriod"/>
            </a:pPr>
            <a:r>
              <a:rPr lang="en-US" dirty="0"/>
              <a:t>Predict the next position of tracked objects using the Kalman Filter.</a:t>
            </a:r>
          </a:p>
          <a:p>
            <a:pPr marL="482600" indent="-342900">
              <a:buAutoNum type="arabicPeriod"/>
            </a:pPr>
            <a:r>
              <a:rPr lang="en-US" dirty="0"/>
              <a:t>Update object positions when new detections match previous ones.</a:t>
            </a:r>
          </a:p>
          <a:p>
            <a:pPr marL="139700" indent="0">
              <a:buNone/>
            </a:pPr>
            <a:r>
              <a:rPr lang="en-US" b="1" dirty="0"/>
              <a:t>Step 5: Annotate &amp; Save Output</a:t>
            </a:r>
          </a:p>
          <a:p>
            <a:pPr marL="482600" indent="-342900">
              <a:buAutoNum type="arabicPeriod"/>
            </a:pPr>
            <a:r>
              <a:rPr lang="en-US" dirty="0"/>
              <a:t>Draw bounding boxes and labels on the video frame.</a:t>
            </a:r>
          </a:p>
          <a:p>
            <a:pPr marL="482600" indent="-342900">
              <a:buAutoNum type="arabicPeriod"/>
            </a:pPr>
            <a:r>
              <a:rPr lang="en-US" dirty="0"/>
              <a:t>Display unique tracking IDs for each detected object.</a:t>
            </a:r>
          </a:p>
          <a:p>
            <a:pPr marL="482600" indent="-342900">
              <a:buAutoNum type="arabicPeriod"/>
            </a:pPr>
            <a:r>
              <a:rPr lang="en-US" dirty="0"/>
              <a:t>Save the processed video with detection and tracking information.</a:t>
            </a:r>
          </a:p>
          <a:p>
            <a:pPr marL="139700" indent="0">
              <a:buNone/>
            </a:pPr>
            <a:r>
              <a:rPr lang="en-US" b="1" dirty="0"/>
              <a:t>Step 6: Finalize &amp; Export Results</a:t>
            </a:r>
          </a:p>
          <a:p>
            <a:pPr marL="482600" indent="-342900">
              <a:buAutoNum type="arabicPeriod"/>
            </a:pPr>
            <a:r>
              <a:rPr lang="en-US" dirty="0"/>
              <a:t>Release video resources after processing all frames.</a:t>
            </a:r>
          </a:p>
          <a:p>
            <a:pPr marL="482600" indent="-342900">
              <a:buAutoNum type="arabicPeriod"/>
            </a:pPr>
            <a:r>
              <a:rPr lang="en-US" dirty="0"/>
              <a:t>Save the final tracked video as an output file.</a:t>
            </a:r>
          </a:p>
        </p:txBody>
      </p:sp>
    </p:spTree>
    <p:extLst>
      <p:ext uri="{BB962C8B-B14F-4D97-AF65-F5344CB8AC3E}">
        <p14:creationId xmlns:p14="http://schemas.microsoft.com/office/powerpoint/2010/main" val="1640003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A4D17B86-7F20-0BFC-6377-89ADF810F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EF3E163F-20C0-888B-18C9-526C2676D2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RESULTS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963A0AD1-B750-CF37-E276-5CD6581E03D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600" b="1" dirty="0"/>
              <a:t>Performance Analysis: </a:t>
            </a:r>
          </a:p>
          <a:p>
            <a:pPr marL="139700" indent="0">
              <a:buNone/>
            </a:pPr>
            <a:endParaRPr lang="en-US" sz="1600" dirty="0"/>
          </a:p>
          <a:p>
            <a:pPr marL="139700" indent="0">
              <a:buNone/>
            </a:pPr>
            <a:r>
              <a:rPr lang="en-US" sz="1600" b="1" dirty="0"/>
              <a:t>Accuracy: </a:t>
            </a:r>
          </a:p>
          <a:p>
            <a:pPr marL="139700" indent="0">
              <a:buNone/>
            </a:pPr>
            <a:r>
              <a:rPr lang="en-US" sz="1600" dirty="0"/>
              <a:t>APC (Armored Personnel Carrier): </a:t>
            </a:r>
            <a:r>
              <a:rPr lang="en-US" sz="1600" b="1" dirty="0"/>
              <a:t>52.9%</a:t>
            </a:r>
          </a:p>
          <a:p>
            <a:pPr marL="139700" indent="0">
              <a:buNone/>
            </a:pPr>
            <a:r>
              <a:rPr lang="en-US" sz="1600" dirty="0"/>
              <a:t>Military Truck: </a:t>
            </a:r>
            <a:r>
              <a:rPr lang="en-US" sz="1600" b="1" dirty="0"/>
              <a:t>54.0%</a:t>
            </a:r>
          </a:p>
          <a:p>
            <a:pPr marL="139700" indent="0">
              <a:buNone/>
            </a:pPr>
            <a:r>
              <a:rPr lang="en-US" sz="1600" dirty="0"/>
              <a:t>Person (Soldiers): </a:t>
            </a:r>
            <a:r>
              <a:rPr lang="en-US" sz="1600" b="1" dirty="0"/>
              <a:t>64.8%</a:t>
            </a:r>
          </a:p>
          <a:p>
            <a:pPr marL="139700" indent="0">
              <a:buNone/>
            </a:pPr>
            <a:r>
              <a:rPr lang="en-US" sz="1600" dirty="0"/>
              <a:t>Tank: </a:t>
            </a:r>
            <a:r>
              <a:rPr lang="en-US" sz="1600" b="1" dirty="0"/>
              <a:t>87.7%</a:t>
            </a:r>
          </a:p>
          <a:p>
            <a:pPr marL="139700" indent="0">
              <a:buNone/>
            </a:pPr>
            <a:r>
              <a:rPr lang="en-US" sz="1600" dirty="0"/>
              <a:t>Overall mAP@0.5: </a:t>
            </a:r>
            <a:r>
              <a:rPr lang="en-US" sz="1600" b="1" dirty="0"/>
              <a:t>64.9%</a:t>
            </a:r>
          </a:p>
        </p:txBody>
      </p:sp>
    </p:spTree>
    <p:extLst>
      <p:ext uri="{BB962C8B-B14F-4D97-AF65-F5344CB8AC3E}">
        <p14:creationId xmlns:p14="http://schemas.microsoft.com/office/powerpoint/2010/main" val="3213155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0B75161B-1731-4221-DAC5-9BC52A8F8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5E571DD4-4D71-F95F-B6CD-524D493205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475321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RESULTS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92272458-C99E-CE1B-0924-97B72A990F0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048021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600" dirty="0"/>
              <a:t>Example Results: </a:t>
            </a:r>
          </a:p>
          <a:p>
            <a:pPr marL="139700" indent="0">
              <a:buNone/>
            </a:pPr>
            <a:endParaRPr lang="en-US" sz="1600" dirty="0"/>
          </a:p>
          <a:p>
            <a:pPr marL="139700" indent="0">
              <a:buNone/>
            </a:pPr>
            <a:endParaRPr lang="en-US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E747A-1A56-D5DC-C866-646E91537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924" y="572700"/>
            <a:ext cx="4095479" cy="409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456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522AC828-C700-FE65-EE72-60FA6DB68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68A068D7-32BF-317A-865F-992EA09BD2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5886" y="871048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IN" dirty="0"/>
              <a:t>RESULTS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B3980BD4-EE0A-0C1C-7C1C-D1B05226A39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048021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n-US" sz="1600" dirty="0"/>
          </a:p>
          <a:p>
            <a:pPr marL="139700" indent="0">
              <a:buNone/>
            </a:pPr>
            <a:endParaRPr lang="en-US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C0382B-83CF-A22E-15BE-AAB5A2C21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63" y="129520"/>
            <a:ext cx="4560823" cy="30393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6E560B-A871-EBEB-3FAC-BBFE56A3A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828" y="1741130"/>
            <a:ext cx="5754112" cy="287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04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E52DC00E-3DC0-6235-1D6F-B9675F3C8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A2E613A6-5046-A97E-5EAE-1016F5AF2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351579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RESULTS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04AF27B7-5473-1C11-EBEF-1685EBE0061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92427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600" dirty="0"/>
              <a:t>A video with bounding boxes and tracking IDs for each detected object.</a:t>
            </a:r>
            <a:endParaRPr lang="en-US" sz="1200" dirty="0"/>
          </a:p>
        </p:txBody>
      </p:sp>
      <p:pic>
        <p:nvPicPr>
          <p:cNvPr id="2" name="finally bro">
            <a:hlinkClick r:id="" action="ppaction://media"/>
            <a:extLst>
              <a:ext uri="{FF2B5EF4-FFF2-40B4-BE49-F238E27FC236}">
                <a16:creationId xmlns:a16="http://schemas.microsoft.com/office/drawing/2014/main" id="{8B95C813-363F-335F-8634-1E67F48993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2411" b="13645"/>
          <a:stretch/>
        </p:blipFill>
        <p:spPr>
          <a:xfrm>
            <a:off x="1167161" y="1375319"/>
            <a:ext cx="6081132" cy="337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6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B94D58B9-F4D4-A39A-1967-8FC31B604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7A6EB686-3108-5936-A5AE-A6E5B9997A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PENDING WORKS</a:t>
            </a:r>
            <a:br>
              <a:rPr lang="en-IN" dirty="0"/>
            </a:br>
            <a:br>
              <a:rPr lang="en-IN" dirty="0"/>
            </a:b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1E898F4B-85EF-38F3-6CAC-23374B8CB8A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Pending Works:</a:t>
            </a:r>
            <a:r>
              <a:rPr lang="en-US" dirty="0"/>
              <a:t> Since the project is currently 80% complete, the following improvements are planned to enhance system performance: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Consistent Object Tracking:</a:t>
            </a:r>
            <a:r>
              <a:rPr lang="en-US" dirty="0"/>
              <a:t> The model is assigning new IDs for each frame instead of maintaining a consistent tracking ID for objects. </a:t>
            </a:r>
          </a:p>
          <a:p>
            <a:pPr marL="13970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Object Name Display:</a:t>
            </a:r>
            <a:r>
              <a:rPr lang="en-US" dirty="0"/>
              <a:t> Currently, the detected object’s name is not appearing above the bounding box.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Testing and Optimization: </a:t>
            </a:r>
            <a:r>
              <a:rPr lang="en-US" dirty="0"/>
              <a:t>Testing with better datasets and making the code better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380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9"/>
          <p:cNvSpPr txBox="1">
            <a:spLocks noGrp="1"/>
          </p:cNvSpPr>
          <p:nvPr>
            <p:ph type="title"/>
          </p:nvPr>
        </p:nvSpPr>
        <p:spPr>
          <a:xfrm>
            <a:off x="1014438" y="1175250"/>
            <a:ext cx="6211200" cy="13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Thank you</a:t>
            </a:r>
            <a:endParaRPr dirty="0"/>
          </a:p>
        </p:txBody>
      </p:sp>
      <p:sp>
        <p:nvSpPr>
          <p:cNvPr id="307" name="Google Shape;307;p29"/>
          <p:cNvSpPr txBox="1">
            <a:spLocks noGrp="1"/>
          </p:cNvSpPr>
          <p:nvPr>
            <p:ph type="subTitle" idx="1"/>
          </p:nvPr>
        </p:nvSpPr>
        <p:spPr>
          <a:xfrm>
            <a:off x="1014438" y="2451672"/>
            <a:ext cx="4767300" cy="1704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CB.SC.U4AIE24023 – KIRUTHIKPRANAV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CB.SC.U4AIE24038 – MANIROOP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CB.SC.U4AIE24026 – SASANK GUPTA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dirty="0"/>
              <a:t>CB.SC.U4AIE24060 - VIKRAM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"/>
          <p:cNvSpPr/>
          <p:nvPr/>
        </p:nvSpPr>
        <p:spPr>
          <a:xfrm>
            <a:off x="1000588" y="1370005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85" name="Google Shape;285;p28"/>
          <p:cNvSpPr/>
          <p:nvPr/>
        </p:nvSpPr>
        <p:spPr>
          <a:xfrm>
            <a:off x="1000588" y="2306100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87" name="Google Shape;287;p28"/>
          <p:cNvSpPr txBox="1">
            <a:spLocks noGrp="1"/>
          </p:cNvSpPr>
          <p:nvPr>
            <p:ph type="ctrTitle"/>
          </p:nvPr>
        </p:nvSpPr>
        <p:spPr>
          <a:xfrm>
            <a:off x="1946338" y="1353300"/>
            <a:ext cx="2625662" cy="4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title" idx="2"/>
          </p:nvPr>
        </p:nvSpPr>
        <p:spPr>
          <a:xfrm>
            <a:off x="1059838" y="1465699"/>
            <a:ext cx="770700" cy="3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93" name="Google Shape;293;p28"/>
          <p:cNvSpPr txBox="1">
            <a:spLocks noGrp="1"/>
          </p:cNvSpPr>
          <p:nvPr>
            <p:ph type="title" idx="8"/>
          </p:nvPr>
        </p:nvSpPr>
        <p:spPr>
          <a:xfrm>
            <a:off x="1059838" y="2388900"/>
            <a:ext cx="768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99" name="Google Shape;299;p28"/>
          <p:cNvSpPr txBox="1">
            <a:spLocks noGrp="1"/>
          </p:cNvSpPr>
          <p:nvPr>
            <p:ph type="ctrTitle" idx="15"/>
          </p:nvPr>
        </p:nvSpPr>
        <p:spPr>
          <a:xfrm>
            <a:off x="723600" y="528928"/>
            <a:ext cx="76968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2" name="Google Shape;283;p28">
            <a:extLst>
              <a:ext uri="{FF2B5EF4-FFF2-40B4-BE49-F238E27FC236}">
                <a16:creationId xmlns:a16="http://schemas.microsoft.com/office/drawing/2014/main" id="{D42CDFFE-8800-3945-D901-D754CDC1B12E}"/>
              </a:ext>
            </a:extLst>
          </p:cNvPr>
          <p:cNvSpPr/>
          <p:nvPr/>
        </p:nvSpPr>
        <p:spPr>
          <a:xfrm>
            <a:off x="997888" y="3146501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13" name="Google Shape;289;p28">
            <a:extLst>
              <a:ext uri="{FF2B5EF4-FFF2-40B4-BE49-F238E27FC236}">
                <a16:creationId xmlns:a16="http://schemas.microsoft.com/office/drawing/2014/main" id="{193937E8-BA86-CF45-11D8-6A4D440F3CA6}"/>
              </a:ext>
            </a:extLst>
          </p:cNvPr>
          <p:cNvSpPr txBox="1">
            <a:spLocks/>
          </p:cNvSpPr>
          <p:nvPr/>
        </p:nvSpPr>
        <p:spPr>
          <a:xfrm>
            <a:off x="1057138" y="3242195"/>
            <a:ext cx="770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2500" b="0" i="0" u="none" strike="noStrike" cap="none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16" name="Google Shape;287;p28">
            <a:extLst>
              <a:ext uri="{FF2B5EF4-FFF2-40B4-BE49-F238E27FC236}">
                <a16:creationId xmlns:a16="http://schemas.microsoft.com/office/drawing/2014/main" id="{F06CF357-B2B0-83D4-BFA5-D98ADF19357A}"/>
              </a:ext>
            </a:extLst>
          </p:cNvPr>
          <p:cNvSpPr txBox="1">
            <a:spLocks/>
          </p:cNvSpPr>
          <p:nvPr/>
        </p:nvSpPr>
        <p:spPr>
          <a:xfrm>
            <a:off x="1946337" y="2294289"/>
            <a:ext cx="2625661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-IN" dirty="0"/>
              <a:t>METHODOLOGY</a:t>
            </a:r>
          </a:p>
        </p:txBody>
      </p:sp>
      <p:sp>
        <p:nvSpPr>
          <p:cNvPr id="17" name="Google Shape;287;p28">
            <a:extLst>
              <a:ext uri="{FF2B5EF4-FFF2-40B4-BE49-F238E27FC236}">
                <a16:creationId xmlns:a16="http://schemas.microsoft.com/office/drawing/2014/main" id="{26B9F238-68C8-8395-07C7-1F2788AD60EB}"/>
              </a:ext>
            </a:extLst>
          </p:cNvPr>
          <p:cNvSpPr txBox="1">
            <a:spLocks/>
          </p:cNvSpPr>
          <p:nvPr/>
        </p:nvSpPr>
        <p:spPr>
          <a:xfrm>
            <a:off x="1946338" y="3135625"/>
            <a:ext cx="2255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-IN" dirty="0"/>
              <a:t>DATASET</a:t>
            </a:r>
          </a:p>
        </p:txBody>
      </p:sp>
      <p:sp>
        <p:nvSpPr>
          <p:cNvPr id="26" name="Google Shape;283;p28">
            <a:extLst>
              <a:ext uri="{FF2B5EF4-FFF2-40B4-BE49-F238E27FC236}">
                <a16:creationId xmlns:a16="http://schemas.microsoft.com/office/drawing/2014/main" id="{00797C14-33E3-C6C6-B4D6-60E76A796D15}"/>
              </a:ext>
            </a:extLst>
          </p:cNvPr>
          <p:cNvSpPr/>
          <p:nvPr/>
        </p:nvSpPr>
        <p:spPr>
          <a:xfrm>
            <a:off x="4944664" y="1370005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7" name="Google Shape;285;p28">
            <a:extLst>
              <a:ext uri="{FF2B5EF4-FFF2-40B4-BE49-F238E27FC236}">
                <a16:creationId xmlns:a16="http://schemas.microsoft.com/office/drawing/2014/main" id="{28CD9F98-DC0D-C95C-6292-FBC55B8B8C7C}"/>
              </a:ext>
            </a:extLst>
          </p:cNvPr>
          <p:cNvSpPr/>
          <p:nvPr/>
        </p:nvSpPr>
        <p:spPr>
          <a:xfrm>
            <a:off x="4944664" y="2306100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8" name="Google Shape;289;p28">
            <a:extLst>
              <a:ext uri="{FF2B5EF4-FFF2-40B4-BE49-F238E27FC236}">
                <a16:creationId xmlns:a16="http://schemas.microsoft.com/office/drawing/2014/main" id="{9E7E2056-7511-C5C0-E33C-4646CCEB7E09}"/>
              </a:ext>
            </a:extLst>
          </p:cNvPr>
          <p:cNvSpPr txBox="1">
            <a:spLocks/>
          </p:cNvSpPr>
          <p:nvPr/>
        </p:nvSpPr>
        <p:spPr>
          <a:xfrm>
            <a:off x="5003914" y="1465699"/>
            <a:ext cx="770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2500" b="0" i="0" u="none" strike="noStrike" cap="none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9" name="Google Shape;293;p28">
            <a:extLst>
              <a:ext uri="{FF2B5EF4-FFF2-40B4-BE49-F238E27FC236}">
                <a16:creationId xmlns:a16="http://schemas.microsoft.com/office/drawing/2014/main" id="{CB74271C-63A0-90DA-95F2-C549790B2778}"/>
              </a:ext>
            </a:extLst>
          </p:cNvPr>
          <p:cNvSpPr txBox="1">
            <a:spLocks/>
          </p:cNvSpPr>
          <p:nvPr/>
        </p:nvSpPr>
        <p:spPr>
          <a:xfrm>
            <a:off x="5003914" y="2388900"/>
            <a:ext cx="768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2500" b="0" i="0" u="none" strike="noStrike" cap="none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30" name="Google Shape;283;p28">
            <a:extLst>
              <a:ext uri="{FF2B5EF4-FFF2-40B4-BE49-F238E27FC236}">
                <a16:creationId xmlns:a16="http://schemas.microsoft.com/office/drawing/2014/main" id="{3B6842ED-93DE-9CEE-F25A-6796D590E2EA}"/>
              </a:ext>
            </a:extLst>
          </p:cNvPr>
          <p:cNvSpPr/>
          <p:nvPr/>
        </p:nvSpPr>
        <p:spPr>
          <a:xfrm>
            <a:off x="4941964" y="3146501"/>
            <a:ext cx="889200" cy="531300"/>
          </a:xfrm>
          <a:prstGeom prst="roundRect">
            <a:avLst>
              <a:gd name="adj" fmla="val 42741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CACA36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31" name="Google Shape;289;p28">
            <a:extLst>
              <a:ext uri="{FF2B5EF4-FFF2-40B4-BE49-F238E27FC236}">
                <a16:creationId xmlns:a16="http://schemas.microsoft.com/office/drawing/2014/main" id="{0C0B88FA-D50A-7CFB-9690-3834C6FCC09E}"/>
              </a:ext>
            </a:extLst>
          </p:cNvPr>
          <p:cNvSpPr txBox="1">
            <a:spLocks/>
          </p:cNvSpPr>
          <p:nvPr/>
        </p:nvSpPr>
        <p:spPr>
          <a:xfrm>
            <a:off x="5001214" y="3242195"/>
            <a:ext cx="770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2500" b="0" i="0" u="none" strike="noStrike" cap="none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Dela Gothic One"/>
              <a:buNone/>
              <a:defRPr sz="48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32" name="Google Shape;287;p28">
            <a:extLst>
              <a:ext uri="{FF2B5EF4-FFF2-40B4-BE49-F238E27FC236}">
                <a16:creationId xmlns:a16="http://schemas.microsoft.com/office/drawing/2014/main" id="{E087C98F-C457-7E33-ECBA-B998744C5CE1}"/>
              </a:ext>
            </a:extLst>
          </p:cNvPr>
          <p:cNvSpPr txBox="1">
            <a:spLocks/>
          </p:cNvSpPr>
          <p:nvPr/>
        </p:nvSpPr>
        <p:spPr>
          <a:xfrm>
            <a:off x="5893114" y="1386265"/>
            <a:ext cx="2625662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-IN" dirty="0"/>
              <a:t>ALGORITHM</a:t>
            </a:r>
          </a:p>
        </p:txBody>
      </p:sp>
      <p:sp>
        <p:nvSpPr>
          <p:cNvPr id="33" name="Google Shape;287;p28">
            <a:extLst>
              <a:ext uri="{FF2B5EF4-FFF2-40B4-BE49-F238E27FC236}">
                <a16:creationId xmlns:a16="http://schemas.microsoft.com/office/drawing/2014/main" id="{54B58C46-BE96-6CCB-0863-1ACE8813ADC7}"/>
              </a:ext>
            </a:extLst>
          </p:cNvPr>
          <p:cNvSpPr txBox="1">
            <a:spLocks/>
          </p:cNvSpPr>
          <p:nvPr/>
        </p:nvSpPr>
        <p:spPr>
          <a:xfrm>
            <a:off x="5893114" y="3223834"/>
            <a:ext cx="2255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-IN" dirty="0"/>
              <a:t>PENDING WORKS</a:t>
            </a:r>
          </a:p>
        </p:txBody>
      </p:sp>
      <p:sp>
        <p:nvSpPr>
          <p:cNvPr id="34" name="Google Shape;287;p28">
            <a:extLst>
              <a:ext uri="{FF2B5EF4-FFF2-40B4-BE49-F238E27FC236}">
                <a16:creationId xmlns:a16="http://schemas.microsoft.com/office/drawing/2014/main" id="{08C3E435-CFE5-1A09-816D-AE3A2449E222}"/>
              </a:ext>
            </a:extLst>
          </p:cNvPr>
          <p:cNvSpPr txBox="1">
            <a:spLocks/>
          </p:cNvSpPr>
          <p:nvPr/>
        </p:nvSpPr>
        <p:spPr>
          <a:xfrm>
            <a:off x="5893114" y="2306100"/>
            <a:ext cx="2255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8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Dela Gothic One"/>
              <a:buNone/>
              <a:defRPr sz="1200" b="0" i="0" u="none" strike="noStrike" cap="none">
                <a:solidFill>
                  <a:srgbClr val="000000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en-IN" dirty="0"/>
              <a:t>RESULTS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/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313" name="Google Shape;313;p30"/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 military operations, </a:t>
            </a:r>
            <a:r>
              <a:rPr lang="en-US" sz="1600" b="1" dirty="0"/>
              <a:t>tracking soldiers, vehicles, and weapons</a:t>
            </a:r>
            <a:r>
              <a:rPr lang="en-US" sz="1600" dirty="0"/>
              <a:t> is very important.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Traditional surveillance methods </a:t>
            </a:r>
            <a:r>
              <a:rPr lang="en-US" sz="1600" b="1" dirty="0"/>
              <a:t>struggle with fast movements, poor visibility, and large areas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Our project </a:t>
            </a:r>
            <a:r>
              <a:rPr lang="en-US" sz="1600" b="1" dirty="0"/>
              <a:t>uses YOLOv8 to detect and track military objects automatically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Objective :</a:t>
            </a:r>
            <a:r>
              <a:rPr lang="en-US" sz="1600" dirty="0"/>
              <a:t> Build a system that can </a:t>
            </a:r>
            <a:r>
              <a:rPr lang="en-US" sz="1600" b="1" dirty="0"/>
              <a:t>identify and follow soldiers and military vehicles</a:t>
            </a:r>
            <a:r>
              <a:rPr lang="en-US" sz="1600" dirty="0"/>
              <a:t> in real-time from a video.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CF0ADE56-0C57-E31A-3552-2F9C0CADD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5C15CF81-7C64-D16E-349B-30AFF26BD0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METHODOLOGY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F8EC8F5D-C55D-2949-F0D2-89D0469E65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600" b="1" dirty="0"/>
              <a:t>Step 1: Writing Code to Train YOLO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Instead of collecting and labeling images manually, we write a script to train YOLOv8 using an </a:t>
            </a:r>
            <a:r>
              <a:rPr lang="en-US" sz="1600" b="1" dirty="0"/>
              <a:t>existing dataset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We use Ultralytics YOLOv8 for object detection.</a:t>
            </a:r>
          </a:p>
          <a:p>
            <a:pPr marL="139700" indent="0">
              <a:buNone/>
            </a:pPr>
            <a:endParaRPr lang="en-US" sz="1600" b="1" dirty="0"/>
          </a:p>
          <a:p>
            <a:pPr marL="139700" indent="0">
              <a:buNone/>
            </a:pPr>
            <a:r>
              <a:rPr lang="en-US" sz="1600" b="1" dirty="0"/>
              <a:t>Step 2: Train YOLOv8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Use </a:t>
            </a:r>
            <a:r>
              <a:rPr lang="en-US" sz="1600" b="1" dirty="0"/>
              <a:t>YOLOv8</a:t>
            </a:r>
            <a:r>
              <a:rPr lang="en-US" sz="1600" dirty="0"/>
              <a:t>, a deep learning model that can detect objects in real-time.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Train it to recognize military objects </a:t>
            </a:r>
            <a:r>
              <a:rPr lang="en-US" sz="1600" b="1" dirty="0"/>
              <a:t>with high accuracy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6151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15658B9A-20F6-74E9-A303-810D3DACD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C78073AF-63C7-4146-89C6-B2E85D4136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dirty="0"/>
              <a:t>METHODOLOGY</a:t>
            </a:r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391DBFD2-365A-3F88-47AE-025A93A60B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600" b="1" dirty="0"/>
              <a:t>Step 3: Use Kalman Filter for Tracking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After detecting objects, </a:t>
            </a:r>
            <a:r>
              <a:rPr lang="en-US" sz="1600" b="1" dirty="0"/>
              <a:t>we track their movement</a:t>
            </a:r>
            <a:r>
              <a:rPr lang="en-US" sz="1600" dirty="0"/>
              <a:t> using the </a:t>
            </a:r>
            <a:r>
              <a:rPr lang="en-US" sz="1600" b="1" dirty="0"/>
              <a:t>Kalman Filter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It predicts the object's next position, even if it disappears for a moment.</a:t>
            </a:r>
          </a:p>
          <a:p>
            <a:pPr marL="139700" indent="0">
              <a:buNone/>
            </a:pPr>
            <a:endParaRPr lang="en-US" sz="1600" dirty="0"/>
          </a:p>
          <a:p>
            <a:pPr marL="139700" indent="0">
              <a:buNone/>
            </a:pPr>
            <a:r>
              <a:rPr lang="en-US" sz="1600" b="1" dirty="0"/>
              <a:t>Step 4: Apply on a Video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Input a military surveillance video.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The trained YOLO model detects and follows objects </a:t>
            </a:r>
            <a:r>
              <a:rPr lang="en-US" sz="1600" b="1" dirty="0"/>
              <a:t>with unique IDs</a:t>
            </a:r>
            <a:r>
              <a:rPr lang="en-US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Save the </a:t>
            </a:r>
            <a:r>
              <a:rPr lang="en-US" sz="1600" b="1" dirty="0"/>
              <a:t>final tracked video</a:t>
            </a:r>
            <a:r>
              <a:rPr lang="en-US" sz="1600" dirty="0"/>
              <a:t> as output.</a:t>
            </a:r>
          </a:p>
        </p:txBody>
      </p:sp>
    </p:spTree>
    <p:extLst>
      <p:ext uri="{BB962C8B-B14F-4D97-AF65-F5344CB8AC3E}">
        <p14:creationId xmlns:p14="http://schemas.microsoft.com/office/powerpoint/2010/main" val="3392940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28F3F861-BEEF-AA9A-DE12-231BA8BF3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07D2BBA3-714A-0D89-13B6-B4A70593D9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51703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KALMAN FILTERING</a:t>
            </a: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5C7466C0-0125-1821-64E0-EA45EDFFBD5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dirty="0"/>
              <a:t>The Kalman Filter is based on a model that estimates an object's position over time. It uses </a:t>
            </a:r>
            <a:r>
              <a:rPr lang="en-US" b="1" dirty="0"/>
              <a:t>probability and linear algebra</a:t>
            </a:r>
            <a:r>
              <a:rPr lang="en-US" dirty="0"/>
              <a:t> to predict and correct the object's movement.</a:t>
            </a:r>
          </a:p>
          <a:p>
            <a:pPr marL="482600" indent="-342900">
              <a:buAutoNum type="arabicPeriod"/>
            </a:pPr>
            <a:endParaRPr lang="en-US" dirty="0"/>
          </a:p>
          <a:p>
            <a:pPr marL="482600" indent="-342900">
              <a:buAutoNum type="arabicPeriod"/>
            </a:pPr>
            <a:r>
              <a:rPr lang="en-US" b="1" dirty="0"/>
              <a:t>State Representation:</a:t>
            </a:r>
          </a:p>
          <a:p>
            <a:pPr marL="139700" indent="0">
              <a:buNone/>
            </a:pPr>
            <a:r>
              <a:rPr lang="en-US" dirty="0"/>
              <a:t>The state of an object (e.g., a soldier or a vehicle) is represented as a state vector:</a:t>
            </a:r>
          </a:p>
          <a:p>
            <a:pPr marL="139700" indent="0">
              <a:buNone/>
            </a:pPr>
            <a:r>
              <a:rPr lang="en-US" dirty="0"/>
              <a:t>𝑥𝑘=[𝑥;𝑦;𝑣</a:t>
            </a:r>
            <a:r>
              <a:rPr lang="en-US" baseline="-25000" dirty="0"/>
              <a:t>𝑥</a:t>
            </a:r>
            <a:r>
              <a:rPr lang="en-US" dirty="0"/>
              <a:t>;𝑣</a:t>
            </a:r>
            <a:r>
              <a:rPr lang="en-US" baseline="-25000" dirty="0"/>
              <a:t>𝑦</a:t>
            </a:r>
            <a:r>
              <a:rPr lang="en-US" dirty="0"/>
              <a:t>]  ​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where:</a:t>
            </a:r>
          </a:p>
          <a:p>
            <a:pPr marL="139700" indent="0">
              <a:buNone/>
            </a:pPr>
            <a:r>
              <a:rPr lang="en-US" dirty="0"/>
              <a:t>𝑥,𝑦 → Object position (coordinates)</a:t>
            </a:r>
          </a:p>
          <a:p>
            <a:pPr marL="139700" indent="0">
              <a:buNone/>
            </a:pPr>
            <a:r>
              <a:rPr lang="en-US" dirty="0"/>
              <a:t>𝑣𝑥,𝑣𝑦​  → Object velocity in x and y directions</a:t>
            </a:r>
          </a:p>
          <a:p>
            <a:pPr marL="139700" indent="0">
              <a:buNone/>
            </a:pPr>
            <a:r>
              <a:rPr lang="en-US" dirty="0"/>
              <a:t>We track this state over time using the Kalman filter.</a:t>
            </a:r>
          </a:p>
        </p:txBody>
      </p:sp>
    </p:spTree>
    <p:extLst>
      <p:ext uri="{BB962C8B-B14F-4D97-AF65-F5344CB8AC3E}">
        <p14:creationId xmlns:p14="http://schemas.microsoft.com/office/powerpoint/2010/main" val="3422569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A517238E-2C26-721D-DE13-ADC170627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CABC4507-63A1-52FD-E2CF-6325F47678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51703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KALMAN FILTERING</a:t>
            </a: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490EB0A1-E452-630F-7290-69C5602AE0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2. State Transition Equation (Prediction Model)</a:t>
            </a:r>
          </a:p>
          <a:p>
            <a:pPr marL="139700" indent="0">
              <a:buNone/>
            </a:pPr>
            <a:r>
              <a:rPr lang="en-US" dirty="0"/>
              <a:t>The state evolves according to a linear difference equation: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𝑥</a:t>
            </a:r>
            <a:r>
              <a:rPr lang="en-US" baseline="-25000" dirty="0"/>
              <a:t>𝑘</a:t>
            </a:r>
            <a:r>
              <a:rPr lang="en-US" dirty="0"/>
              <a:t>=𝐴𝑥</a:t>
            </a:r>
            <a:r>
              <a:rPr lang="en-US" baseline="-25000" dirty="0"/>
              <a:t>𝑘−1</a:t>
            </a:r>
            <a:r>
              <a:rPr lang="en-US" dirty="0"/>
              <a:t> + 𝐵𝑢</a:t>
            </a:r>
            <a:r>
              <a:rPr lang="en-US" baseline="-25000" dirty="0"/>
              <a:t>𝑘</a:t>
            </a:r>
            <a:r>
              <a:rPr lang="en-US" dirty="0"/>
              <a:t>+𝑤</a:t>
            </a:r>
            <a:r>
              <a:rPr lang="en-US" baseline="-25000" dirty="0"/>
              <a:t>𝑘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where:</a:t>
            </a:r>
          </a:p>
          <a:p>
            <a:pPr marL="139700" indent="0">
              <a:buNone/>
            </a:pPr>
            <a:r>
              <a:rPr lang="en-US" dirty="0"/>
              <a:t>A → State transition matrix (describes how the state changes over time).</a:t>
            </a:r>
          </a:p>
          <a:p>
            <a:pPr marL="139700" indent="0">
              <a:buNone/>
            </a:pPr>
            <a:r>
              <a:rPr lang="en-US" dirty="0"/>
              <a:t>𝐵𝑢</a:t>
            </a:r>
            <a:r>
              <a:rPr lang="en-US" baseline="-25000" dirty="0"/>
              <a:t>𝑘</a:t>
            </a:r>
            <a:r>
              <a:rPr lang="en-US" dirty="0"/>
              <a:t>​  → Control input (if external forces affect the object).</a:t>
            </a:r>
          </a:p>
          <a:p>
            <a:pPr marL="139700" indent="0">
              <a:buNone/>
            </a:pPr>
            <a:r>
              <a:rPr lang="en-US" dirty="0"/>
              <a:t>𝑤</a:t>
            </a:r>
            <a:r>
              <a:rPr lang="en-US" baseline="-25000" dirty="0"/>
              <a:t>𝑘</a:t>
            </a:r>
            <a:r>
              <a:rPr lang="en-US" dirty="0"/>
              <a:t>​  → Process noise (uncertainty in motion).</a:t>
            </a:r>
          </a:p>
          <a:p>
            <a:pPr marL="139700" indent="0">
              <a:buNone/>
            </a:pPr>
            <a:r>
              <a:rPr lang="en-US" dirty="0"/>
              <a:t>For constant velocity tracking, the state transition matrix is: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𝐴 = [1 0 </a:t>
            </a:r>
            <a:r>
              <a:rPr lang="el-GR" dirty="0"/>
              <a:t>Δ𝑡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;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1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Δ𝑡</a:t>
            </a:r>
            <a:r>
              <a:rPr lang="en-IN" dirty="0"/>
              <a:t>;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1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;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0</a:t>
            </a:r>
            <a:r>
              <a:rPr lang="en-IN" dirty="0"/>
              <a:t> </a:t>
            </a:r>
            <a:r>
              <a:rPr lang="el-GR" dirty="0"/>
              <a:t>1]</a:t>
            </a:r>
            <a:endParaRPr lang="en-US" dirty="0"/>
          </a:p>
          <a:p>
            <a:pPr marL="139700" indent="0">
              <a:buNone/>
            </a:pPr>
            <a:r>
              <a:rPr lang="el-GR" dirty="0"/>
              <a:t>Δ𝑡</a:t>
            </a:r>
            <a:r>
              <a:rPr lang="en-US" dirty="0"/>
              <a:t> is the time step between frames.</a:t>
            </a:r>
          </a:p>
        </p:txBody>
      </p:sp>
    </p:spTree>
    <p:extLst>
      <p:ext uri="{BB962C8B-B14F-4D97-AF65-F5344CB8AC3E}">
        <p14:creationId xmlns:p14="http://schemas.microsoft.com/office/powerpoint/2010/main" val="1316058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981151F6-9084-D6B9-3063-7B3B98E67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C91995AA-F9A4-BBAD-2D98-AC1469FE1F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339982"/>
            <a:ext cx="517033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KALMAN FILTERING</a:t>
            </a: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7BDF6846-D89A-D813-6847-53CFFF558E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063925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b="1" dirty="0"/>
              <a:t>3. Measurement Equation (Observation Model)</a:t>
            </a:r>
          </a:p>
          <a:p>
            <a:pPr marL="139700" indent="0">
              <a:buNone/>
            </a:pPr>
            <a:r>
              <a:rPr lang="en-US" dirty="0"/>
              <a:t>We don’t directly observe the full state vector but only measure certain values (e.g., object position from YOLO detections).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The measurement model is:</a:t>
            </a:r>
          </a:p>
          <a:p>
            <a:pPr marL="139700" indent="0">
              <a:buNone/>
            </a:pPr>
            <a:r>
              <a:rPr lang="en-US" dirty="0"/>
              <a:t>𝑧𝑘 = 𝐻𝑥</a:t>
            </a:r>
            <a:r>
              <a:rPr lang="en-US" baseline="-25000" dirty="0"/>
              <a:t>𝑘</a:t>
            </a:r>
            <a:r>
              <a:rPr lang="en-US" dirty="0"/>
              <a:t> + 𝑣</a:t>
            </a:r>
            <a:r>
              <a:rPr lang="en-US" baseline="-25000" dirty="0"/>
              <a:t>𝑘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where:</a:t>
            </a:r>
          </a:p>
          <a:p>
            <a:pPr marL="139700" indent="0">
              <a:buNone/>
            </a:pPr>
            <a:r>
              <a:rPr lang="en-US" dirty="0"/>
              <a:t>𝑧</a:t>
            </a:r>
            <a:r>
              <a:rPr lang="en-US" baseline="-25000" dirty="0"/>
              <a:t>𝑘</a:t>
            </a:r>
            <a:r>
              <a:rPr lang="en-US" dirty="0"/>
              <a:t>​  → Measured observations (e.g., detected object positions).</a:t>
            </a:r>
          </a:p>
          <a:p>
            <a:pPr marL="139700" indent="0">
              <a:buNone/>
            </a:pPr>
            <a:r>
              <a:rPr lang="en-US" dirty="0"/>
              <a:t>𝐻 → Measurement matrix, mapping state variables to observed values.</a:t>
            </a:r>
          </a:p>
          <a:p>
            <a:pPr marL="139700" indent="0">
              <a:buNone/>
            </a:pPr>
            <a:r>
              <a:rPr lang="en-US" dirty="0"/>
              <a:t>𝑣</a:t>
            </a:r>
            <a:r>
              <a:rPr lang="en-US" baseline="-25000" dirty="0"/>
              <a:t>𝑘</a:t>
            </a:r>
            <a:r>
              <a:rPr lang="en-US" dirty="0"/>
              <a:t>  → Measurement noise (sensor inaccuracies).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In this case:</a:t>
            </a:r>
          </a:p>
          <a:p>
            <a:pPr marL="139700" indent="0">
              <a:buNone/>
            </a:pPr>
            <a:r>
              <a:rPr lang="en-US" dirty="0"/>
              <a:t>𝐻 = [1 0;0 0;0 1;0 0]</a:t>
            </a:r>
          </a:p>
          <a:p>
            <a:pPr marL="139700" indent="0">
              <a:buNone/>
            </a:pPr>
            <a:r>
              <a:rPr lang="en-US" dirty="0"/>
              <a:t>This extracts only the position (𝑥,𝑦) from the state vector.</a:t>
            </a:r>
          </a:p>
        </p:txBody>
      </p:sp>
    </p:spTree>
    <p:extLst>
      <p:ext uri="{BB962C8B-B14F-4D97-AF65-F5344CB8AC3E}">
        <p14:creationId xmlns:p14="http://schemas.microsoft.com/office/powerpoint/2010/main" val="1502478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>
          <a:extLst>
            <a:ext uri="{FF2B5EF4-FFF2-40B4-BE49-F238E27FC236}">
              <a16:creationId xmlns:a16="http://schemas.microsoft.com/office/drawing/2014/main" id="{17D9D059-26DE-0D3E-2A74-F9983C889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0">
            <a:extLst>
              <a:ext uri="{FF2B5EF4-FFF2-40B4-BE49-F238E27FC236}">
                <a16:creationId xmlns:a16="http://schemas.microsoft.com/office/drawing/2014/main" id="{46B9B821-CAB6-9A06-477E-9B4DB5DC5B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0799" y="998350"/>
            <a:ext cx="42336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DATASET</a:t>
            </a:r>
            <a:endParaRPr dirty="0"/>
          </a:p>
        </p:txBody>
      </p:sp>
      <p:sp>
        <p:nvSpPr>
          <p:cNvPr id="313" name="Google Shape;313;p30">
            <a:extLst>
              <a:ext uri="{FF2B5EF4-FFF2-40B4-BE49-F238E27FC236}">
                <a16:creationId xmlns:a16="http://schemas.microsoft.com/office/drawing/2014/main" id="{0C7C10E7-949E-C8ED-7957-30957722A52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10799" y="1636949"/>
            <a:ext cx="7363405" cy="27045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We need a dataset to train our YOLO model.</a:t>
            </a:r>
          </a:p>
          <a:p>
            <a:pPr marL="139700" indent="0">
              <a:buNone/>
            </a:pPr>
            <a:endParaRPr lang="en-US" sz="1600" dirty="0"/>
          </a:p>
          <a:p>
            <a:r>
              <a:rPr lang="en-US" sz="1600" dirty="0"/>
              <a:t>The dataset contains images of military objects labeled with bounding boxes.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379B1D6-1919-01F9-EC0A-A4915A53D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769338"/>
              </p:ext>
            </p:extLst>
          </p:nvPr>
        </p:nvGraphicFramePr>
        <p:xfrm>
          <a:off x="1524000" y="2906107"/>
          <a:ext cx="6096000" cy="1483360"/>
        </p:xfrm>
        <a:graphic>
          <a:graphicData uri="http://schemas.openxmlformats.org/drawingml/2006/table">
            <a:tbl>
              <a:tblPr firstRow="1" bandRow="1">
                <a:tableStyleId>{F2510FC7-128B-4C1C-A765-3E3439E97862}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3271379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691373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Object Type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Example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795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Soldiers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Foot soldiers, armed personnel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895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Military Vehicles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Tanks, trucks, jeeps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709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Weapons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Missiles</a:t>
                      </a:r>
                      <a:r>
                        <a:rPr lang="en-IN"/>
                        <a:t>, artillery</a:t>
                      </a:r>
                      <a:endParaRPr lang="en-IN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060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460560"/>
      </p:ext>
    </p:extLst>
  </p:cSld>
  <p:clrMapOvr>
    <a:masterClrMapping/>
  </p:clrMapOvr>
</p:sld>
</file>

<file path=ppt/theme/theme1.xml><?xml version="1.0" encoding="utf-8"?>
<a:theme xmlns:a="http://schemas.openxmlformats.org/drawingml/2006/main" name="Monthly Report by Slidesgo">
  <a:themeElements>
    <a:clrScheme name="Simple Light">
      <a:dk1>
        <a:srgbClr val="000000"/>
      </a:dk1>
      <a:lt1>
        <a:srgbClr val="FFFFFF"/>
      </a:lt1>
      <a:dk2>
        <a:srgbClr val="CBD1A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1000</Words>
  <Application>Microsoft Office PowerPoint</Application>
  <PresentationFormat>On-screen Show (16:9)</PresentationFormat>
  <Paragraphs>142</Paragraphs>
  <Slides>17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Dela Gothic One</vt:lpstr>
      <vt:lpstr>Arial</vt:lpstr>
      <vt:lpstr>Public Sans</vt:lpstr>
      <vt:lpstr>Montserrat</vt:lpstr>
      <vt:lpstr>Anaheim</vt:lpstr>
      <vt:lpstr>Monthly Report by Slidesgo</vt:lpstr>
      <vt:lpstr>EOC AND MFC</vt:lpstr>
      <vt:lpstr>INTRODUCTION</vt:lpstr>
      <vt:lpstr>INTRODUCTION</vt:lpstr>
      <vt:lpstr>METHODOLOGY</vt:lpstr>
      <vt:lpstr>METHODOLOGY</vt:lpstr>
      <vt:lpstr>KALMAN FILTERING</vt:lpstr>
      <vt:lpstr>KALMAN FILTERING</vt:lpstr>
      <vt:lpstr>KALMAN FILTERING</vt:lpstr>
      <vt:lpstr>DATASET</vt:lpstr>
      <vt:lpstr>ALGORITHM </vt:lpstr>
      <vt:lpstr>ALGORITHM </vt:lpstr>
      <vt:lpstr>RESULTS</vt:lpstr>
      <vt:lpstr>RESULTS</vt:lpstr>
      <vt:lpstr>RESULTS</vt:lpstr>
      <vt:lpstr>RESULTS</vt:lpstr>
      <vt:lpstr>PENDING WORKS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Kiruthik pranav</dc:creator>
  <cp:lastModifiedBy>Patha Maniroop</cp:lastModifiedBy>
  <cp:revision>3</cp:revision>
  <dcterms:modified xsi:type="dcterms:W3CDTF">2025-03-10T06:38:56Z</dcterms:modified>
</cp:coreProperties>
</file>